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8" r:id="rId1"/>
  </p:sldMasterIdLst>
  <p:notesMasterIdLst>
    <p:notesMasterId r:id="rId9"/>
  </p:notesMasterIdLst>
  <p:sldIdLst>
    <p:sldId id="256" r:id="rId2"/>
    <p:sldId id="6598" r:id="rId3"/>
    <p:sldId id="6600" r:id="rId4"/>
    <p:sldId id="6602" r:id="rId5"/>
    <p:sldId id="6603" r:id="rId6"/>
    <p:sldId id="6601" r:id="rId7"/>
    <p:sldId id="6597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Lato" panose="020F0502020204030203" pitchFamily="34" charset="0"/>
      <p:regular r:id="rId14"/>
      <p:bold r:id="rId15"/>
      <p:italic r:id="rId16"/>
      <p:boldItalic r:id="rId17"/>
    </p:embeddedFont>
    <p:embeddedFont>
      <p:font typeface="Open Sans" panose="020B0606030504020204" pitchFamily="34" charset="0"/>
      <p:regular r:id="rId18"/>
      <p:bold r:id="rId19"/>
      <p:italic r:id="rId20"/>
      <p:boldItalic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7AFB8305-F8C5-4B1E-9F7C-25AD31C860CB}">
          <p14:sldIdLst>
            <p14:sldId id="256"/>
            <p14:sldId id="6598"/>
            <p14:sldId id="6600"/>
            <p14:sldId id="6602"/>
            <p14:sldId id="6603"/>
            <p14:sldId id="6601"/>
            <p14:sldId id="65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FA1D45-D1F7-4A2A-AAC8-D2BF273DB11E}" v="7" dt="2022-10-10T06:32:01.4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88" autoAdjust="0"/>
    <p:restoredTop sz="93792" autoAdjust="0"/>
  </p:normalViewPr>
  <p:slideViewPr>
    <p:cSldViewPr snapToGrid="0">
      <p:cViewPr varScale="1">
        <p:scale>
          <a:sx n="86" d="100"/>
          <a:sy n="86" d="100"/>
        </p:scale>
        <p:origin x="750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gendra Behera/IEX/Market Design &amp; Economics" userId="77c29e4e-5f32-4dff-a4a1-ec09fabb2b00" providerId="ADAL" clId="{12FA1D45-D1F7-4A2A-AAC8-D2BF273DB11E}"/>
    <pc:docChg chg="undo custSel addSld delSld modSld modSection">
      <pc:chgData name="Jogendra Behera/IEX/Market Design &amp; Economics" userId="77c29e4e-5f32-4dff-a4a1-ec09fabb2b00" providerId="ADAL" clId="{12FA1D45-D1F7-4A2A-AAC8-D2BF273DB11E}" dt="2022-10-10T06:32:28.315" v="4502" actId="1035"/>
      <pc:docMkLst>
        <pc:docMk/>
      </pc:docMkLst>
      <pc:sldChg chg="add del">
        <pc:chgData name="Jogendra Behera/IEX/Market Design &amp; Economics" userId="77c29e4e-5f32-4dff-a4a1-ec09fabb2b00" providerId="ADAL" clId="{12FA1D45-D1F7-4A2A-AAC8-D2BF273DB11E}" dt="2022-10-09T21:54:40.985" v="4289" actId="47"/>
        <pc:sldMkLst>
          <pc:docMk/>
          <pc:sldMk cId="0" sldId="256"/>
        </pc:sldMkLst>
      </pc:sldChg>
      <pc:sldChg chg="del">
        <pc:chgData name="Jogendra Behera/IEX/Market Design &amp; Economics" userId="77c29e4e-5f32-4dff-a4a1-ec09fabb2b00" providerId="ADAL" clId="{12FA1D45-D1F7-4A2A-AAC8-D2BF273DB11E}" dt="2022-10-08T18:37:53.573" v="0" actId="47"/>
        <pc:sldMkLst>
          <pc:docMk/>
          <pc:sldMk cId="2665666114" sldId="6594"/>
        </pc:sldMkLst>
      </pc:sldChg>
      <pc:sldChg chg="del">
        <pc:chgData name="Jogendra Behera/IEX/Market Design &amp; Economics" userId="77c29e4e-5f32-4dff-a4a1-ec09fabb2b00" providerId="ADAL" clId="{12FA1D45-D1F7-4A2A-AAC8-D2BF273DB11E}" dt="2022-10-08T18:37:54.113" v="1" actId="47"/>
        <pc:sldMkLst>
          <pc:docMk/>
          <pc:sldMk cId="3309357111" sldId="6595"/>
        </pc:sldMkLst>
      </pc:sldChg>
      <pc:sldChg chg="del">
        <pc:chgData name="Jogendra Behera/IEX/Market Design &amp; Economics" userId="77c29e4e-5f32-4dff-a4a1-ec09fabb2b00" providerId="ADAL" clId="{12FA1D45-D1F7-4A2A-AAC8-D2BF273DB11E}" dt="2022-10-08T18:37:54.748" v="2" actId="47"/>
        <pc:sldMkLst>
          <pc:docMk/>
          <pc:sldMk cId="2940737049" sldId="6596"/>
        </pc:sldMkLst>
      </pc:sldChg>
      <pc:sldChg chg="modSp mod">
        <pc:chgData name="Jogendra Behera/IEX/Market Design &amp; Economics" userId="77c29e4e-5f32-4dff-a4a1-ec09fabb2b00" providerId="ADAL" clId="{12FA1D45-D1F7-4A2A-AAC8-D2BF273DB11E}" dt="2022-10-08T20:15:41.310" v="2649" actId="1035"/>
        <pc:sldMkLst>
          <pc:docMk/>
          <pc:sldMk cId="636939712" sldId="6598"/>
        </pc:sldMkLst>
        <pc:spChg chg="mod">
          <ac:chgData name="Jogendra Behera/IEX/Market Design &amp; Economics" userId="77c29e4e-5f32-4dff-a4a1-ec09fabb2b00" providerId="ADAL" clId="{12FA1D45-D1F7-4A2A-AAC8-D2BF273DB11E}" dt="2022-10-08T20:13:41.980" v="2643" actId="255"/>
          <ac:spMkLst>
            <pc:docMk/>
            <pc:sldMk cId="636939712" sldId="6598"/>
            <ac:spMk id="6" creationId="{1854B2C6-7F6C-3AB5-9A10-C05392047576}"/>
          </ac:spMkLst>
        </pc:spChg>
        <pc:spChg chg="mod">
          <ac:chgData name="Jogendra Behera/IEX/Market Design &amp; Economics" userId="77c29e4e-5f32-4dff-a4a1-ec09fabb2b00" providerId="ADAL" clId="{12FA1D45-D1F7-4A2A-AAC8-D2BF273DB11E}" dt="2022-10-08T20:15:41.310" v="2649" actId="1035"/>
          <ac:spMkLst>
            <pc:docMk/>
            <pc:sldMk cId="636939712" sldId="6598"/>
            <ac:spMk id="7" creationId="{4CD1917D-794A-2247-9E87-2F9D73C75382}"/>
          </ac:spMkLst>
        </pc:spChg>
      </pc:sldChg>
      <pc:sldChg chg="addSp delSp modSp new del mod modClrScheme chgLayout">
        <pc:chgData name="Jogendra Behera/IEX/Market Design &amp; Economics" userId="77c29e4e-5f32-4dff-a4a1-ec09fabb2b00" providerId="ADAL" clId="{12FA1D45-D1F7-4A2A-AAC8-D2BF273DB11E}" dt="2022-10-08T20:43:25.262" v="3555" actId="47"/>
        <pc:sldMkLst>
          <pc:docMk/>
          <pc:sldMk cId="161542786" sldId="6599"/>
        </pc:sldMkLst>
        <pc:spChg chg="del mod ord">
          <ac:chgData name="Jogendra Behera/IEX/Market Design &amp; Economics" userId="77c29e4e-5f32-4dff-a4a1-ec09fabb2b00" providerId="ADAL" clId="{12FA1D45-D1F7-4A2A-AAC8-D2BF273DB11E}" dt="2022-10-08T18:52:09.681" v="110" actId="700"/>
          <ac:spMkLst>
            <pc:docMk/>
            <pc:sldMk cId="161542786" sldId="6599"/>
            <ac:spMk id="2" creationId="{A4FB5D1E-F724-D4AB-B2FE-96AEB0D93DEA}"/>
          </ac:spMkLst>
        </pc:spChg>
        <pc:spChg chg="del mod ord">
          <ac:chgData name="Jogendra Behera/IEX/Market Design &amp; Economics" userId="77c29e4e-5f32-4dff-a4a1-ec09fabb2b00" providerId="ADAL" clId="{12FA1D45-D1F7-4A2A-AAC8-D2BF273DB11E}" dt="2022-10-08T18:52:09.681" v="110" actId="700"/>
          <ac:spMkLst>
            <pc:docMk/>
            <pc:sldMk cId="161542786" sldId="6599"/>
            <ac:spMk id="3" creationId="{8E7D54E6-6D4E-6EA9-1736-8620E3B49785}"/>
          </ac:spMkLst>
        </pc:spChg>
        <pc:spChg chg="mod ord">
          <ac:chgData name="Jogendra Behera/IEX/Market Design &amp; Economics" userId="77c29e4e-5f32-4dff-a4a1-ec09fabb2b00" providerId="ADAL" clId="{12FA1D45-D1F7-4A2A-AAC8-D2BF273DB11E}" dt="2022-10-08T18:52:09.681" v="110" actId="700"/>
          <ac:spMkLst>
            <pc:docMk/>
            <pc:sldMk cId="161542786" sldId="6599"/>
            <ac:spMk id="4" creationId="{CE15F941-D1C4-F20A-00D6-5FEAC17DCC08}"/>
          </ac:spMkLst>
        </pc:spChg>
        <pc:spChg chg="add mod ord">
          <ac:chgData name="Jogendra Behera/IEX/Market Design &amp; Economics" userId="77c29e4e-5f32-4dff-a4a1-ec09fabb2b00" providerId="ADAL" clId="{12FA1D45-D1F7-4A2A-AAC8-D2BF273DB11E}" dt="2022-10-08T18:52:09.681" v="110" actId="700"/>
          <ac:spMkLst>
            <pc:docMk/>
            <pc:sldMk cId="161542786" sldId="6599"/>
            <ac:spMk id="5" creationId="{4840D88B-1B65-CDFA-4B8F-C701FEFEFF13}"/>
          </ac:spMkLst>
        </pc:spChg>
        <pc:spChg chg="add mod ord">
          <ac:chgData name="Jogendra Behera/IEX/Market Design &amp; Economics" userId="77c29e4e-5f32-4dff-a4a1-ec09fabb2b00" providerId="ADAL" clId="{12FA1D45-D1F7-4A2A-AAC8-D2BF273DB11E}" dt="2022-10-08T18:52:09.681" v="110" actId="700"/>
          <ac:spMkLst>
            <pc:docMk/>
            <pc:sldMk cId="161542786" sldId="6599"/>
            <ac:spMk id="6" creationId="{09D1506E-AFA0-0727-053E-FDF396395F18}"/>
          </ac:spMkLst>
        </pc:spChg>
      </pc:sldChg>
      <pc:sldChg chg="addSp delSp modSp new mod modClrScheme chgLayout">
        <pc:chgData name="Jogendra Behera/IEX/Market Design &amp; Economics" userId="77c29e4e-5f32-4dff-a4a1-ec09fabb2b00" providerId="ADAL" clId="{12FA1D45-D1F7-4A2A-AAC8-D2BF273DB11E}" dt="2022-10-09T21:12:29.432" v="4236" actId="20577"/>
        <pc:sldMkLst>
          <pc:docMk/>
          <pc:sldMk cId="3550468141" sldId="6600"/>
        </pc:sldMkLst>
        <pc:spChg chg="del mod ord">
          <ac:chgData name="Jogendra Behera/IEX/Market Design &amp; Economics" userId="77c29e4e-5f32-4dff-a4a1-ec09fabb2b00" providerId="ADAL" clId="{12FA1D45-D1F7-4A2A-AAC8-D2BF273DB11E}" dt="2022-10-08T19:07:46.370" v="384" actId="700"/>
          <ac:spMkLst>
            <pc:docMk/>
            <pc:sldMk cId="3550468141" sldId="6600"/>
            <ac:spMk id="2" creationId="{988FE274-E756-D0F9-29B7-30D00F4509E5}"/>
          </ac:spMkLst>
        </pc:spChg>
        <pc:spChg chg="del mod ord">
          <ac:chgData name="Jogendra Behera/IEX/Market Design &amp; Economics" userId="77c29e4e-5f32-4dff-a4a1-ec09fabb2b00" providerId="ADAL" clId="{12FA1D45-D1F7-4A2A-AAC8-D2BF273DB11E}" dt="2022-10-08T19:07:46.370" v="384" actId="700"/>
          <ac:spMkLst>
            <pc:docMk/>
            <pc:sldMk cId="3550468141" sldId="6600"/>
            <ac:spMk id="3" creationId="{E57E6B31-90DE-9050-AD52-BD6CDEFED2D4}"/>
          </ac:spMkLst>
        </pc:spChg>
        <pc:spChg chg="mod ord">
          <ac:chgData name="Jogendra Behera/IEX/Market Design &amp; Economics" userId="77c29e4e-5f32-4dff-a4a1-ec09fabb2b00" providerId="ADAL" clId="{12FA1D45-D1F7-4A2A-AAC8-D2BF273DB11E}" dt="2022-10-08T19:07:46.370" v="384" actId="700"/>
          <ac:spMkLst>
            <pc:docMk/>
            <pc:sldMk cId="3550468141" sldId="6600"/>
            <ac:spMk id="4" creationId="{D9BA30AC-2CF5-3039-C5BF-681C60C90DB8}"/>
          </ac:spMkLst>
        </pc:spChg>
        <pc:spChg chg="add mod ord">
          <ac:chgData name="Jogendra Behera/IEX/Market Design &amp; Economics" userId="77c29e4e-5f32-4dff-a4a1-ec09fabb2b00" providerId="ADAL" clId="{12FA1D45-D1F7-4A2A-AAC8-D2BF273DB11E}" dt="2022-10-08T20:26:08.009" v="3003" actId="20577"/>
          <ac:spMkLst>
            <pc:docMk/>
            <pc:sldMk cId="3550468141" sldId="6600"/>
            <ac:spMk id="5" creationId="{B72BAC96-CB7B-32C8-01D0-C9BBF8809BB7}"/>
          </ac:spMkLst>
        </pc:spChg>
        <pc:spChg chg="add mod ord">
          <ac:chgData name="Jogendra Behera/IEX/Market Design &amp; Economics" userId="77c29e4e-5f32-4dff-a4a1-ec09fabb2b00" providerId="ADAL" clId="{12FA1D45-D1F7-4A2A-AAC8-D2BF273DB11E}" dt="2022-10-09T21:12:29.432" v="4236" actId="20577"/>
          <ac:spMkLst>
            <pc:docMk/>
            <pc:sldMk cId="3550468141" sldId="6600"/>
            <ac:spMk id="6" creationId="{D2CD3DE0-87DD-5513-765A-807CD29DED7C}"/>
          </ac:spMkLst>
        </pc:spChg>
        <pc:spChg chg="add mod">
          <ac:chgData name="Jogendra Behera/IEX/Market Design &amp; Economics" userId="77c29e4e-5f32-4dff-a4a1-ec09fabb2b00" providerId="ADAL" clId="{12FA1D45-D1F7-4A2A-AAC8-D2BF273DB11E}" dt="2022-10-08T20:16:31.451" v="2655" actId="1076"/>
          <ac:spMkLst>
            <pc:docMk/>
            <pc:sldMk cId="3550468141" sldId="6600"/>
            <ac:spMk id="7" creationId="{73A2A224-CB1F-76E8-89C6-1053FA99EC40}"/>
          </ac:spMkLst>
        </pc:spChg>
      </pc:sldChg>
      <pc:sldChg chg="addSp delSp modSp new mod modClrScheme chgLayout">
        <pc:chgData name="Jogendra Behera/IEX/Market Design &amp; Economics" userId="77c29e4e-5f32-4dff-a4a1-ec09fabb2b00" providerId="ADAL" clId="{12FA1D45-D1F7-4A2A-AAC8-D2BF273DB11E}" dt="2022-10-10T06:32:28.315" v="4502" actId="1035"/>
        <pc:sldMkLst>
          <pc:docMk/>
          <pc:sldMk cId="3772898591" sldId="6601"/>
        </pc:sldMkLst>
        <pc:spChg chg="del mod ord">
          <ac:chgData name="Jogendra Behera/IEX/Market Design &amp; Economics" userId="77c29e4e-5f32-4dff-a4a1-ec09fabb2b00" providerId="ADAL" clId="{12FA1D45-D1F7-4A2A-AAC8-D2BF273DB11E}" dt="2022-10-08T19:28:33.207" v="965" actId="700"/>
          <ac:spMkLst>
            <pc:docMk/>
            <pc:sldMk cId="3772898591" sldId="6601"/>
            <ac:spMk id="2" creationId="{006E498C-E606-013B-B5D1-6DE1E5F0ACB4}"/>
          </ac:spMkLst>
        </pc:spChg>
        <pc:spChg chg="add del mod ord">
          <ac:chgData name="Jogendra Behera/IEX/Market Design &amp; Economics" userId="77c29e4e-5f32-4dff-a4a1-ec09fabb2b00" providerId="ADAL" clId="{12FA1D45-D1F7-4A2A-AAC8-D2BF273DB11E}" dt="2022-10-10T06:32:12.900" v="4481" actId="478"/>
          <ac:spMkLst>
            <pc:docMk/>
            <pc:sldMk cId="3772898591" sldId="6601"/>
            <ac:spMk id="2" creationId="{8E62D9B2-C7F4-C2FC-ACFC-EC6E8BF2686E}"/>
          </ac:spMkLst>
        </pc:spChg>
        <pc:spChg chg="add mod">
          <ac:chgData name="Jogendra Behera/IEX/Market Design &amp; Economics" userId="77c29e4e-5f32-4dff-a4a1-ec09fabb2b00" providerId="ADAL" clId="{12FA1D45-D1F7-4A2A-AAC8-D2BF273DB11E}" dt="2022-10-10T06:32:28.315" v="4502" actId="1035"/>
          <ac:spMkLst>
            <pc:docMk/>
            <pc:sldMk cId="3772898591" sldId="6601"/>
            <ac:spMk id="3" creationId="{638EA507-4A5A-368E-B55C-C78FC1592AB5}"/>
          </ac:spMkLst>
        </pc:spChg>
        <pc:spChg chg="del mod ord">
          <ac:chgData name="Jogendra Behera/IEX/Market Design &amp; Economics" userId="77c29e4e-5f32-4dff-a4a1-ec09fabb2b00" providerId="ADAL" clId="{12FA1D45-D1F7-4A2A-AAC8-D2BF273DB11E}" dt="2022-10-08T19:28:33.207" v="965" actId="700"/>
          <ac:spMkLst>
            <pc:docMk/>
            <pc:sldMk cId="3772898591" sldId="6601"/>
            <ac:spMk id="3" creationId="{BFA46959-64E1-7AAA-E61E-4D6675AD3924}"/>
          </ac:spMkLst>
        </pc:spChg>
        <pc:spChg chg="mod ord">
          <ac:chgData name="Jogendra Behera/IEX/Market Design &amp; Economics" userId="77c29e4e-5f32-4dff-a4a1-ec09fabb2b00" providerId="ADAL" clId="{12FA1D45-D1F7-4A2A-AAC8-D2BF273DB11E}" dt="2022-10-08T19:28:33.207" v="965" actId="700"/>
          <ac:spMkLst>
            <pc:docMk/>
            <pc:sldMk cId="3772898591" sldId="6601"/>
            <ac:spMk id="4" creationId="{4D3CEE5C-7FF9-8602-8532-908361BD2DE6}"/>
          </ac:spMkLst>
        </pc:spChg>
        <pc:spChg chg="add mod ord">
          <ac:chgData name="Jogendra Behera/IEX/Market Design &amp; Economics" userId="77c29e4e-5f32-4dff-a4a1-ec09fabb2b00" providerId="ADAL" clId="{12FA1D45-D1F7-4A2A-AAC8-D2BF273DB11E}" dt="2022-10-08T20:52:11.545" v="3911" actId="1035"/>
          <ac:spMkLst>
            <pc:docMk/>
            <pc:sldMk cId="3772898591" sldId="6601"/>
            <ac:spMk id="5" creationId="{3DAD08EA-6635-3037-368D-4CED1E626E44}"/>
          </ac:spMkLst>
        </pc:spChg>
        <pc:spChg chg="add mod ord">
          <ac:chgData name="Jogendra Behera/IEX/Market Design &amp; Economics" userId="77c29e4e-5f32-4dff-a4a1-ec09fabb2b00" providerId="ADAL" clId="{12FA1D45-D1F7-4A2A-AAC8-D2BF273DB11E}" dt="2022-10-10T06:30:51.184" v="4468" actId="207"/>
          <ac:spMkLst>
            <pc:docMk/>
            <pc:sldMk cId="3772898591" sldId="6601"/>
            <ac:spMk id="6" creationId="{0993AE31-619D-8AFC-C10C-3D6A785CC4B0}"/>
          </ac:spMkLst>
        </pc:spChg>
        <pc:spChg chg="add del mod">
          <ac:chgData name="Jogendra Behera/IEX/Market Design &amp; Economics" userId="77c29e4e-5f32-4dff-a4a1-ec09fabb2b00" providerId="ADAL" clId="{12FA1D45-D1F7-4A2A-AAC8-D2BF273DB11E}" dt="2022-10-08T20:50:41.801" v="3755" actId="478"/>
          <ac:spMkLst>
            <pc:docMk/>
            <pc:sldMk cId="3772898591" sldId="6601"/>
            <ac:spMk id="7" creationId="{F2AA8310-8458-73EE-C866-C6C417B18C0A}"/>
          </ac:spMkLst>
        </pc:spChg>
      </pc:sldChg>
      <pc:sldChg chg="addSp delSp modSp new mod modClrScheme chgLayout">
        <pc:chgData name="Jogendra Behera/IEX/Market Design &amp; Economics" userId="77c29e4e-5f32-4dff-a4a1-ec09fabb2b00" providerId="ADAL" clId="{12FA1D45-D1F7-4A2A-AAC8-D2BF273DB11E}" dt="2022-10-09T21:15:33.887" v="4283" actId="20577"/>
        <pc:sldMkLst>
          <pc:docMk/>
          <pc:sldMk cId="3161843174" sldId="6602"/>
        </pc:sldMkLst>
        <pc:spChg chg="del mod ord">
          <ac:chgData name="Jogendra Behera/IEX/Market Design &amp; Economics" userId="77c29e4e-5f32-4dff-a4a1-ec09fabb2b00" providerId="ADAL" clId="{12FA1D45-D1F7-4A2A-AAC8-D2BF273DB11E}" dt="2022-10-08T19:54:07.609" v="1592" actId="700"/>
          <ac:spMkLst>
            <pc:docMk/>
            <pc:sldMk cId="3161843174" sldId="6602"/>
            <ac:spMk id="2" creationId="{07B87EF4-E225-1B58-61B3-3E60D22A5EA3}"/>
          </ac:spMkLst>
        </pc:spChg>
        <pc:spChg chg="del mod ord">
          <ac:chgData name="Jogendra Behera/IEX/Market Design &amp; Economics" userId="77c29e4e-5f32-4dff-a4a1-ec09fabb2b00" providerId="ADAL" clId="{12FA1D45-D1F7-4A2A-AAC8-D2BF273DB11E}" dt="2022-10-08T19:54:07.609" v="1592" actId="700"/>
          <ac:spMkLst>
            <pc:docMk/>
            <pc:sldMk cId="3161843174" sldId="6602"/>
            <ac:spMk id="3" creationId="{6A721A2E-71E3-5E2A-ED4A-198C5A165A8F}"/>
          </ac:spMkLst>
        </pc:spChg>
        <pc:spChg chg="mod ord">
          <ac:chgData name="Jogendra Behera/IEX/Market Design &amp; Economics" userId="77c29e4e-5f32-4dff-a4a1-ec09fabb2b00" providerId="ADAL" clId="{12FA1D45-D1F7-4A2A-AAC8-D2BF273DB11E}" dt="2022-10-08T19:54:07.609" v="1592" actId="700"/>
          <ac:spMkLst>
            <pc:docMk/>
            <pc:sldMk cId="3161843174" sldId="6602"/>
            <ac:spMk id="4" creationId="{41FAAD0B-5F77-5A34-0730-8C28659245EE}"/>
          </ac:spMkLst>
        </pc:spChg>
        <pc:spChg chg="add mod ord">
          <ac:chgData name="Jogendra Behera/IEX/Market Design &amp; Economics" userId="77c29e4e-5f32-4dff-a4a1-ec09fabb2b00" providerId="ADAL" clId="{12FA1D45-D1F7-4A2A-AAC8-D2BF273DB11E}" dt="2022-10-08T20:45:52.455" v="3656" actId="1035"/>
          <ac:spMkLst>
            <pc:docMk/>
            <pc:sldMk cId="3161843174" sldId="6602"/>
            <ac:spMk id="5" creationId="{FC200668-B3BC-AF0A-F1A5-A19AB539B50E}"/>
          </ac:spMkLst>
        </pc:spChg>
        <pc:spChg chg="add mod ord">
          <ac:chgData name="Jogendra Behera/IEX/Market Design &amp; Economics" userId="77c29e4e-5f32-4dff-a4a1-ec09fabb2b00" providerId="ADAL" clId="{12FA1D45-D1F7-4A2A-AAC8-D2BF273DB11E}" dt="2022-10-09T21:15:33.887" v="4283" actId="20577"/>
          <ac:spMkLst>
            <pc:docMk/>
            <pc:sldMk cId="3161843174" sldId="6602"/>
            <ac:spMk id="6" creationId="{65115762-AF9F-E319-6E95-C80A0F4DD890}"/>
          </ac:spMkLst>
        </pc:spChg>
      </pc:sldChg>
      <pc:sldChg chg="addSp delSp modSp new mod modClrScheme chgLayout">
        <pc:chgData name="Jogendra Behera/IEX/Market Design &amp; Economics" userId="77c29e4e-5f32-4dff-a4a1-ec09fabb2b00" providerId="ADAL" clId="{12FA1D45-D1F7-4A2A-AAC8-D2BF273DB11E}" dt="2022-10-10T06:31:14.737" v="4474" actId="122"/>
        <pc:sldMkLst>
          <pc:docMk/>
          <pc:sldMk cId="3878860147" sldId="6603"/>
        </pc:sldMkLst>
        <pc:spChg chg="del mod ord">
          <ac:chgData name="Jogendra Behera/IEX/Market Design &amp; Economics" userId="77c29e4e-5f32-4dff-a4a1-ec09fabb2b00" providerId="ADAL" clId="{12FA1D45-D1F7-4A2A-AAC8-D2BF273DB11E}" dt="2022-10-09T22:09:03.661" v="4291" actId="700"/>
          <ac:spMkLst>
            <pc:docMk/>
            <pc:sldMk cId="3878860147" sldId="6603"/>
            <ac:spMk id="2" creationId="{988502CC-63D5-95CC-23BB-E057362D5D94}"/>
          </ac:spMkLst>
        </pc:spChg>
        <pc:spChg chg="del mod ord">
          <ac:chgData name="Jogendra Behera/IEX/Market Design &amp; Economics" userId="77c29e4e-5f32-4dff-a4a1-ec09fabb2b00" providerId="ADAL" clId="{12FA1D45-D1F7-4A2A-AAC8-D2BF273DB11E}" dt="2022-10-09T22:09:03.661" v="4291" actId="700"/>
          <ac:spMkLst>
            <pc:docMk/>
            <pc:sldMk cId="3878860147" sldId="6603"/>
            <ac:spMk id="3" creationId="{2534F816-9045-3C7D-B8C4-EED99B15FC4A}"/>
          </ac:spMkLst>
        </pc:spChg>
        <pc:spChg chg="mod ord">
          <ac:chgData name="Jogendra Behera/IEX/Market Design &amp; Economics" userId="77c29e4e-5f32-4dff-a4a1-ec09fabb2b00" providerId="ADAL" clId="{12FA1D45-D1F7-4A2A-AAC8-D2BF273DB11E}" dt="2022-10-09T22:09:03.661" v="4291" actId="700"/>
          <ac:spMkLst>
            <pc:docMk/>
            <pc:sldMk cId="3878860147" sldId="6603"/>
            <ac:spMk id="4" creationId="{2975882C-7935-BBE2-C90A-B10A4FC5E352}"/>
          </ac:spMkLst>
        </pc:spChg>
        <pc:spChg chg="add mod ord">
          <ac:chgData name="Jogendra Behera/IEX/Market Design &amp; Economics" userId="77c29e4e-5f32-4dff-a4a1-ec09fabb2b00" providerId="ADAL" clId="{12FA1D45-D1F7-4A2A-AAC8-D2BF273DB11E}" dt="2022-10-09T22:19:35.992" v="4424" actId="1035"/>
          <ac:spMkLst>
            <pc:docMk/>
            <pc:sldMk cId="3878860147" sldId="6603"/>
            <ac:spMk id="5" creationId="{1DEE71F8-B054-1013-EBC2-FCD4ECF29D32}"/>
          </ac:spMkLst>
        </pc:spChg>
        <pc:spChg chg="add del mod ord">
          <ac:chgData name="Jogendra Behera/IEX/Market Design &amp; Economics" userId="77c29e4e-5f32-4dff-a4a1-ec09fabb2b00" providerId="ADAL" clId="{12FA1D45-D1F7-4A2A-AAC8-D2BF273DB11E}" dt="2022-10-09T22:15:27.376" v="4304" actId="478"/>
          <ac:spMkLst>
            <pc:docMk/>
            <pc:sldMk cId="3878860147" sldId="6603"/>
            <ac:spMk id="6" creationId="{5525F0E8-26A6-7A13-5486-780166019FCE}"/>
          </ac:spMkLst>
        </pc:spChg>
        <pc:spChg chg="add mod">
          <ac:chgData name="Jogendra Behera/IEX/Market Design &amp; Economics" userId="77c29e4e-5f32-4dff-a4a1-ec09fabb2b00" providerId="ADAL" clId="{12FA1D45-D1F7-4A2A-AAC8-D2BF273DB11E}" dt="2022-10-09T22:20:16.560" v="4433" actId="1076"/>
          <ac:spMkLst>
            <pc:docMk/>
            <pc:sldMk cId="3878860147" sldId="6603"/>
            <ac:spMk id="8" creationId="{06CAB14A-1058-886E-34DB-879F88A70563}"/>
          </ac:spMkLst>
        </pc:spChg>
        <pc:graphicFrameChg chg="add mod modGraphic">
          <ac:chgData name="Jogendra Behera/IEX/Market Design &amp; Economics" userId="77c29e4e-5f32-4dff-a4a1-ec09fabb2b00" providerId="ADAL" clId="{12FA1D45-D1F7-4A2A-AAC8-D2BF273DB11E}" dt="2022-10-10T06:29:00.067" v="4458" actId="113"/>
          <ac:graphicFrameMkLst>
            <pc:docMk/>
            <pc:sldMk cId="3878860147" sldId="6603"/>
            <ac:graphicFrameMk id="9" creationId="{FE318976-AB4E-CB9E-5B43-AA46C65BB6F7}"/>
          </ac:graphicFrameMkLst>
        </pc:graphicFrameChg>
        <pc:graphicFrameChg chg="add mod modGraphic">
          <ac:chgData name="Jogendra Behera/IEX/Market Design &amp; Economics" userId="77c29e4e-5f32-4dff-a4a1-ec09fabb2b00" providerId="ADAL" clId="{12FA1D45-D1F7-4A2A-AAC8-D2BF273DB11E}" dt="2022-10-10T06:31:14.737" v="4474" actId="122"/>
          <ac:graphicFrameMkLst>
            <pc:docMk/>
            <pc:sldMk cId="3878860147" sldId="6603"/>
            <ac:graphicFrameMk id="10" creationId="{66D6ED16-A1A2-992A-9B58-2F703DFBD3BD}"/>
          </ac:graphicFrameMkLst>
        </pc:graphicFrameChg>
        <pc:picChg chg="add del mod">
          <ac:chgData name="Jogendra Behera/IEX/Market Design &amp; Economics" userId="77c29e4e-5f32-4dff-a4a1-ec09fabb2b00" providerId="ADAL" clId="{12FA1D45-D1F7-4A2A-AAC8-D2BF273DB11E}" dt="2022-10-09T22:16:35.282" v="4329" actId="478"/>
          <ac:picMkLst>
            <pc:docMk/>
            <pc:sldMk cId="3878860147" sldId="6603"/>
            <ac:picMk id="7" creationId="{C407D109-38A3-BA0B-A786-08A1EEA8FC30}"/>
          </ac:picMkLst>
        </pc:picChg>
      </pc:sldChg>
      <pc:sldMasterChg chg="delSldLayout">
        <pc:chgData name="Jogendra Behera/IEX/Market Design &amp; Economics" userId="77c29e4e-5f32-4dff-a4a1-ec09fabb2b00" providerId="ADAL" clId="{12FA1D45-D1F7-4A2A-AAC8-D2BF273DB11E}" dt="2022-10-08T18:37:53.573" v="0" actId="47"/>
        <pc:sldMasterMkLst>
          <pc:docMk/>
          <pc:sldMasterMk cId="0" sldId="2147483678"/>
        </pc:sldMasterMkLst>
        <pc:sldLayoutChg chg="del">
          <pc:chgData name="Jogendra Behera/IEX/Market Design &amp; Economics" userId="77c29e4e-5f32-4dff-a4a1-ec09fabb2b00" providerId="ADAL" clId="{12FA1D45-D1F7-4A2A-AAC8-D2BF273DB11E}" dt="2022-10-08T18:37:53.573" v="0" actId="47"/>
          <pc:sldLayoutMkLst>
            <pc:docMk/>
            <pc:sldMasterMk cId="0" sldId="2147483678"/>
            <pc:sldLayoutMk cId="0" sldId="214748365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f5a56a5ef1_0_12:notes"/>
          <p:cNvSpPr txBox="1">
            <a:spLocks noGrp="1"/>
          </p:cNvSpPr>
          <p:nvPr>
            <p:ph type="body" idx="1"/>
          </p:nvPr>
        </p:nvSpPr>
        <p:spPr>
          <a:xfrm>
            <a:off x="685802" y="434341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0" name="Google Shape;190;gf5a56a5ef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324425" y="406125"/>
            <a:ext cx="4953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400"/>
              <a:buFont typeface="Calibri"/>
              <a:buNone/>
              <a:defRPr sz="24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1"/>
          </p:nvPr>
        </p:nvSpPr>
        <p:spPr>
          <a:xfrm>
            <a:off x="324425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98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–"/>
              <a:defRPr sz="11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–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»"/>
              <a:defRPr sz="11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•"/>
              <a:defRPr sz="1100"/>
            </a:lvl6pPr>
            <a:lvl7pPr marL="3200400" lvl="6" indent="-298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•"/>
              <a:defRPr sz="1100"/>
            </a:lvl7pPr>
            <a:lvl8pPr marL="3657600" lvl="7" indent="-298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•"/>
              <a:defRPr sz="1100"/>
            </a:lvl8pPr>
            <a:lvl9pPr marL="4114800" lvl="8" indent="-298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•"/>
              <a:defRPr sz="11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15200" y="347200"/>
            <a:ext cx="607800" cy="31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and Clip Art" type="txAndClipArt">
  <p:cSld name="TEXT_AND_CLIPART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0"/>
          <p:cNvSpPr txBox="1">
            <a:spLocks noGrp="1"/>
          </p:cNvSpPr>
          <p:nvPr>
            <p:ph type="title"/>
          </p:nvPr>
        </p:nvSpPr>
        <p:spPr>
          <a:xfrm>
            <a:off x="457200" y="263128"/>
            <a:ext cx="82296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30"/>
          <p:cNvSpPr txBox="1">
            <a:spLocks noGrp="1"/>
          </p:cNvSpPr>
          <p:nvPr>
            <p:ph type="body" idx="1"/>
          </p:nvPr>
        </p:nvSpPr>
        <p:spPr>
          <a:xfrm>
            <a:off x="457200" y="857250"/>
            <a:ext cx="40386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p30"/>
          <p:cNvSpPr>
            <a:spLocks noGrp="1"/>
          </p:cNvSpPr>
          <p:nvPr>
            <p:ph type="clipArt" idx="2"/>
          </p:nvPr>
        </p:nvSpPr>
        <p:spPr>
          <a:xfrm>
            <a:off x="4648200" y="857250"/>
            <a:ext cx="40386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5" name="Google Shape;185;p30"/>
          <p:cNvSpPr txBox="1">
            <a:spLocks noGrp="1"/>
          </p:cNvSpPr>
          <p:nvPr>
            <p:ph type="sldNum" idx="12"/>
          </p:nvPr>
        </p:nvSpPr>
        <p:spPr>
          <a:xfrm>
            <a:off x="3657600" y="4672013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Google Shape;138;p1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844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OBJECT_1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2095500" y="406125"/>
            <a:ext cx="4953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400"/>
              <a:buNone/>
              <a:defRPr sz="2400">
                <a:solidFill>
                  <a:srgbClr val="0B5394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98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1pPr>
            <a:lvl2pPr marL="914400" lvl="1" indent="-298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2pPr>
            <a:lvl3pPr marL="1371600" lvl="2" indent="-298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98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marL="2286000" lvl="4" indent="-298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marL="2743200" lvl="5" indent="-298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6pPr>
            <a:lvl7pPr marL="3200400" lvl="6" indent="-298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7pPr>
            <a:lvl8pPr marL="3657600" lvl="7" indent="-298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8pPr>
            <a:lvl9pPr marL="4114800" lvl="8" indent="-298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7"/>
          <p:cNvSpPr/>
          <p:nvPr/>
        </p:nvSpPr>
        <p:spPr>
          <a:xfrm>
            <a:off x="4268100" y="347200"/>
            <a:ext cx="607800" cy="31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 1">
  <p:cSld name="SECTION_HEADER_1_1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 txBox="1">
            <a:spLocks noGrp="1"/>
          </p:cNvSpPr>
          <p:nvPr>
            <p:ph type="title"/>
          </p:nvPr>
        </p:nvSpPr>
        <p:spPr>
          <a:xfrm>
            <a:off x="3851900" y="1997275"/>
            <a:ext cx="40506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cap="none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9" name="Google Shape;89;p10"/>
          <p:cNvSpPr/>
          <p:nvPr/>
        </p:nvSpPr>
        <p:spPr>
          <a:xfrm>
            <a:off x="3944725" y="1965775"/>
            <a:ext cx="607800" cy="31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0"/>
          <p:cNvSpPr/>
          <p:nvPr/>
        </p:nvSpPr>
        <p:spPr>
          <a:xfrm rot="5400000">
            <a:off x="-749850" y="750000"/>
            <a:ext cx="5155500" cy="3655500"/>
          </a:xfrm>
          <a:prstGeom prst="triangle">
            <a:avLst>
              <a:gd name="adj" fmla="val 50192"/>
            </a:avLst>
          </a:prstGeom>
          <a:solidFill>
            <a:srgbClr val="DD7E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 txBox="1">
            <a:spLocks noGrp="1"/>
          </p:cNvSpPr>
          <p:nvPr>
            <p:ph type="title"/>
          </p:nvPr>
        </p:nvSpPr>
        <p:spPr>
          <a:xfrm>
            <a:off x="324425" y="329925"/>
            <a:ext cx="4953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83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1pPr>
            <a:lvl2pPr marL="914400" lvl="1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4pPr>
            <a:lvl5pPr marL="2286000" lvl="4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/>
            </a:lvl5pPr>
            <a:lvl6pPr marL="2743200" lvl="5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marL="3200400" lvl="6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marL="3657600" lvl="7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marL="4114800" lvl="8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83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1pPr>
            <a:lvl2pPr marL="914400" lvl="1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4pPr>
            <a:lvl5pPr marL="2286000" lvl="4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/>
            </a:lvl5pPr>
            <a:lvl6pPr marL="2743200" lvl="5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marL="3200400" lvl="6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marL="3657600" lvl="7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marL="4114800" lvl="8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1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5"/>
          <p:cNvSpPr txBox="1">
            <a:spLocks noGrp="1"/>
          </p:cNvSpPr>
          <p:nvPr>
            <p:ph type="title"/>
          </p:nvPr>
        </p:nvSpPr>
        <p:spPr>
          <a:xfrm>
            <a:off x="324425" y="329925"/>
            <a:ext cx="4953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body" idx="1"/>
          </p:nvPr>
        </p:nvSpPr>
        <p:spPr>
          <a:xfrm>
            <a:off x="457202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4pPr>
            <a:lvl5pPr marL="2286000" lvl="4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5pPr>
            <a:lvl6pPr marL="2743200" lvl="5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6pPr>
            <a:lvl7pPr marL="3200400" lvl="6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7pPr>
            <a:lvl8pPr marL="3657600" lvl="7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8pPr>
            <a:lvl9pPr marL="4114800" lvl="8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9pPr>
          </a:lstStyle>
          <a:p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body" idx="2"/>
          </p:nvPr>
        </p:nvSpPr>
        <p:spPr>
          <a:xfrm>
            <a:off x="457202" y="1631157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marL="1371600" lvl="2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2984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marL="2286000" lvl="4" indent="-2984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marL="2743200" lvl="5" indent="-2984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6pPr>
            <a:lvl7pPr marL="3200400" lvl="6" indent="-2984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7pPr>
            <a:lvl8pPr marL="3657600" lvl="7" indent="-2984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8pPr>
            <a:lvl9pPr marL="4114800" lvl="8" indent="-2984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9pPr>
          </a:lstStyle>
          <a:p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6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4pPr>
            <a:lvl5pPr marL="2286000" lvl="4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5pPr>
            <a:lvl6pPr marL="2743200" lvl="5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6pPr>
            <a:lvl7pPr marL="3200400" lvl="6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7pPr>
            <a:lvl8pPr marL="3657600" lvl="7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8pPr>
            <a:lvl9pPr marL="4114800" lvl="8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9pPr>
          </a:lstStyle>
          <a:p>
            <a:endParaRPr/>
          </a:p>
        </p:txBody>
      </p:sp>
      <p:sp>
        <p:nvSpPr>
          <p:cNvPr id="126" name="Google Shape;126;p15"/>
          <p:cNvSpPr txBox="1">
            <a:spLocks noGrp="1"/>
          </p:cNvSpPr>
          <p:nvPr>
            <p:ph type="body" idx="4"/>
          </p:nvPr>
        </p:nvSpPr>
        <p:spPr>
          <a:xfrm>
            <a:off x="4645026" y="1631157"/>
            <a:ext cx="40416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marL="1371600" lvl="2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2984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marL="2286000" lvl="4" indent="-2984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marL="2743200" lvl="5" indent="-2984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6pPr>
            <a:lvl7pPr marL="3200400" lvl="6" indent="-2984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7pPr>
            <a:lvl8pPr marL="3657600" lvl="7" indent="-2984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8pPr>
            <a:lvl9pPr marL="4114800" lvl="8" indent="-2984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9pPr>
          </a:lstStyle>
          <a:p>
            <a:endParaRPr/>
          </a:p>
        </p:txBody>
      </p:sp>
      <p:sp>
        <p:nvSpPr>
          <p:cNvPr id="127" name="Google Shape;127;p1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1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1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>
            <a:spLocks noGrp="1"/>
          </p:cNvSpPr>
          <p:nvPr>
            <p:ph type="title"/>
          </p:nvPr>
        </p:nvSpPr>
        <p:spPr>
          <a:xfrm>
            <a:off x="457202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500" b="1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83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2pPr>
            <a:lvl3pPr marL="137160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marL="2286000" lvl="4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marL="274320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body" idx="2"/>
          </p:nvPr>
        </p:nvSpPr>
        <p:spPr>
          <a:xfrm>
            <a:off x="457202" y="1076324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marL="914400" lvl="1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Google Shape;144;p1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Google Shape;145;p1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500" b="1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9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Google Shape;149;p19"/>
          <p:cNvSpPr txBox="1">
            <a:spLocks noGrp="1"/>
          </p:cNvSpPr>
          <p:nvPr>
            <p:ph type="body" idx="1"/>
          </p:nvPr>
        </p:nvSpPr>
        <p:spPr>
          <a:xfrm>
            <a:off x="1792288" y="4025504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marL="914400" lvl="1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50" name="Google Shape;150;p1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Google Shape;151;p1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Google Shape;152;p1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0"/>
          <p:cNvSpPr txBox="1">
            <a:spLocks noGrp="1"/>
          </p:cNvSpPr>
          <p:nvPr>
            <p:ph type="title"/>
          </p:nvPr>
        </p:nvSpPr>
        <p:spPr>
          <a:xfrm>
            <a:off x="324425" y="329925"/>
            <a:ext cx="4953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0"/>
          <p:cNvSpPr txBox="1">
            <a:spLocks noGrp="1"/>
          </p:cNvSpPr>
          <p:nvPr>
            <p:ph type="body" idx="1"/>
          </p:nvPr>
        </p:nvSpPr>
        <p:spPr>
          <a:xfrm rot="5400000">
            <a:off x="2874751" y="-1217399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Google Shape;157;p2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2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1"/>
          <p:cNvSpPr txBox="1">
            <a:spLocks noGrp="1"/>
          </p:cNvSpPr>
          <p:nvPr>
            <p:ph type="title"/>
          </p:nvPr>
        </p:nvSpPr>
        <p:spPr>
          <a:xfrm rot="5400000">
            <a:off x="5463749" y="1371630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1"/>
          <p:cNvSpPr txBox="1">
            <a:spLocks noGrp="1"/>
          </p:cNvSpPr>
          <p:nvPr>
            <p:ph type="body" idx="1"/>
          </p:nvPr>
        </p:nvSpPr>
        <p:spPr>
          <a:xfrm rot="5400000">
            <a:off x="1272749" y="-609570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2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Google Shape;163;p2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p2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24425" y="329925"/>
            <a:ext cx="4953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600"/>
              <a:buFont typeface="Calibri"/>
              <a:buNone/>
              <a:defRPr sz="2700" b="1" i="0" u="none" strike="noStrike" cap="none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600"/>
              <a:buFont typeface="Calibri"/>
              <a:buNone/>
              <a:defRPr sz="2700" b="1" i="0" u="none" strike="noStrike" cap="none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600"/>
              <a:buFont typeface="Calibri"/>
              <a:buNone/>
              <a:defRPr sz="2700" b="1" i="0" u="none" strike="noStrike" cap="none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600"/>
              <a:buFont typeface="Calibri"/>
              <a:buNone/>
              <a:defRPr sz="2700" b="1" i="0" u="none" strike="noStrike" cap="none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600"/>
              <a:buFont typeface="Calibri"/>
              <a:buNone/>
              <a:defRPr sz="2700" b="1" i="0" u="none" strike="noStrike" cap="none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600"/>
              <a:buFont typeface="Calibri"/>
              <a:buNone/>
              <a:defRPr sz="2700" b="1" i="0" u="none" strike="noStrike" cap="none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600"/>
              <a:buFont typeface="Calibri"/>
              <a:buNone/>
              <a:defRPr sz="2700" b="1" i="0" u="none" strike="noStrike" cap="none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600"/>
              <a:buFont typeface="Calibri"/>
              <a:buNone/>
              <a:defRPr sz="2700" b="1" i="0" u="none" strike="noStrike" cap="none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600"/>
              <a:buFont typeface="Calibri"/>
              <a:buNone/>
              <a:defRPr sz="2700" b="1" i="0" u="none" strike="noStrike" cap="none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  <a:defRPr sz="1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–"/>
              <a:defRPr sz="2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–"/>
              <a:defRPr sz="15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»"/>
              <a:defRPr sz="15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•"/>
              <a:defRPr sz="15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•"/>
              <a:defRPr sz="15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•"/>
              <a:defRPr sz="15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•"/>
              <a:defRPr sz="15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2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1050" y="199225"/>
            <a:ext cx="1354975" cy="63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1"/>
          <p:cNvSpPr/>
          <p:nvPr/>
        </p:nvSpPr>
        <p:spPr>
          <a:xfrm>
            <a:off x="0" y="5096394"/>
            <a:ext cx="9151800" cy="47100"/>
          </a:xfrm>
          <a:prstGeom prst="rect">
            <a:avLst/>
          </a:prstGeom>
          <a:solidFill>
            <a:srgbClr val="88BE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1"/>
          <p:cNvSpPr/>
          <p:nvPr/>
        </p:nvSpPr>
        <p:spPr>
          <a:xfrm>
            <a:off x="0" y="5049275"/>
            <a:ext cx="9151800" cy="471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6" r:id="rId3"/>
    <p:sldLayoutId id="2147483660" r:id="rId4"/>
    <p:sldLayoutId id="2147483661" r:id="rId5"/>
    <p:sldLayoutId id="2147483664" r:id="rId6"/>
    <p:sldLayoutId id="2147483665" r:id="rId7"/>
    <p:sldLayoutId id="2147483666" r:id="rId8"/>
    <p:sldLayoutId id="2147483667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80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umbrella, accessory&#10;&#10;Description automatically generated">
            <a:extLst>
              <a:ext uri="{FF2B5EF4-FFF2-40B4-BE49-F238E27FC236}">
                <a16:creationId xmlns:a16="http://schemas.microsoft.com/office/drawing/2014/main" id="{F5B06326-28D3-A041-B3CD-930DA6C72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92"/>
            <a:ext cx="9144000" cy="5143500"/>
          </a:xfrm>
          <a:prstGeom prst="rect">
            <a:avLst/>
          </a:prstGeom>
        </p:spPr>
      </p:pic>
      <p:sp>
        <p:nvSpPr>
          <p:cNvPr id="193" name="Google Shape;193;p32"/>
          <p:cNvSpPr txBox="1"/>
          <p:nvPr/>
        </p:nvSpPr>
        <p:spPr>
          <a:xfrm>
            <a:off x="4174913" y="1427868"/>
            <a:ext cx="4239491" cy="1945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</a:pPr>
            <a:r>
              <a:rPr lang="en-US" sz="2000" b="1" dirty="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Comments </a:t>
            </a:r>
          </a:p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</a:pPr>
            <a:r>
              <a:rPr lang="en-US" sz="2000" b="1" dirty="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on </a:t>
            </a:r>
          </a:p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</a:pPr>
            <a:r>
              <a:rPr lang="en-US" sz="2000" b="1" dirty="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Draft CERC (Sharing of ISTS Charges and Losses) (First Amendment) Regulations, 2022</a:t>
            </a:r>
          </a:p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</a:pPr>
            <a:endParaRPr lang="en-US" sz="2000" b="1" dirty="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</a:pPr>
            <a:r>
              <a:rPr lang="en-US" sz="2000" b="1" dirty="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Public Hearing : 10</a:t>
            </a:r>
            <a:r>
              <a:rPr lang="en-US" sz="2000" b="1" baseline="30000" dirty="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000" b="1" dirty="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October,2022</a:t>
            </a:r>
          </a:p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</a:pPr>
            <a:endParaRPr lang="en-US" sz="2000" b="1" dirty="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</a:pPr>
            <a:endParaRPr lang="en-US" sz="2000" b="1" dirty="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3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  <p:pic>
        <p:nvPicPr>
          <p:cNvPr id="195" name="Google Shape;195;p32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1050" y="199225"/>
            <a:ext cx="1354975" cy="63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854B2C6-7F6C-3AB5-9A10-C05392047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424" y="290956"/>
            <a:ext cx="7570639" cy="571920"/>
          </a:xfrm>
        </p:spPr>
        <p:txBody>
          <a:bodyPr/>
          <a:lstStyle/>
          <a:p>
            <a:r>
              <a:rPr lang="en-IN" sz="2200" dirty="0"/>
              <a:t>Relevant Provisions of Draft Sharing and GNA Regulations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CD1917D-794A-2247-9E87-2F9D73C753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843316"/>
            <a:ext cx="8229600" cy="4029769"/>
          </a:xfrm>
        </p:spPr>
        <p:txBody>
          <a:bodyPr/>
          <a:lstStyle/>
          <a:p>
            <a:pPr marL="0" indent="0" algn="just" fontAlgn="base">
              <a:lnSpc>
                <a:spcPct val="115000"/>
              </a:lnSpc>
              <a:spcBef>
                <a:spcPts val="0"/>
              </a:spcBef>
              <a:buNone/>
              <a:tabLst>
                <a:tab pos="540385" algn="l"/>
              </a:tabLst>
            </a:pPr>
            <a:r>
              <a:rPr lang="en-IN" sz="1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11. Transmission Charges for T-GNA (Sharing Regulations)</a:t>
            </a:r>
          </a:p>
          <a:p>
            <a:pPr marL="0" indent="0" algn="just" fontAlgn="base">
              <a:lnSpc>
                <a:spcPct val="115000"/>
              </a:lnSpc>
              <a:spcBef>
                <a:spcPts val="0"/>
              </a:spcBef>
              <a:buNone/>
              <a:tabLst>
                <a:tab pos="540385" algn="l"/>
              </a:tabLst>
            </a:pPr>
            <a:r>
              <a:rPr lang="en-IN" sz="12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en-IN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 fontAlgn="base">
              <a:lnSpc>
                <a:spcPct val="115000"/>
              </a:lnSpc>
              <a:spcBef>
                <a:spcPts val="0"/>
              </a:spcBef>
              <a:buNone/>
            </a:pPr>
            <a:r>
              <a:rPr lang="en-IN" sz="1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(2) Transmission charges for </a:t>
            </a:r>
            <a:r>
              <a:rPr lang="en-IN" sz="12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T-GNA shall be payable by drawee embedded entities located in the State</a:t>
            </a:r>
            <a:r>
              <a:rPr lang="en-IN" sz="1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as per the last published T-GNA rate for the State, …</a:t>
            </a:r>
          </a:p>
          <a:p>
            <a:pPr marL="0" lvl="0" indent="0" algn="just" fontAlgn="base">
              <a:lnSpc>
                <a:spcPct val="115000"/>
              </a:lnSpc>
              <a:spcBef>
                <a:spcPts val="0"/>
              </a:spcBef>
              <a:buNone/>
            </a:pPr>
            <a:r>
              <a:rPr lang="en-IN" sz="12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(3)</a:t>
            </a:r>
            <a:r>
              <a:rPr lang="en-IN" sz="1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Transmission charges </a:t>
            </a:r>
            <a:r>
              <a:rPr lang="en-IN" sz="12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 T-GNA paid by an embedded intra-State entity during a month shall be reimbursed in the following billing month to the State </a:t>
            </a:r>
            <a:r>
              <a:rPr lang="en-IN" sz="1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which such entity is located.</a:t>
            </a:r>
          </a:p>
          <a:p>
            <a:pPr marL="0" lvl="0" indent="0" algn="just" fontAlgn="base">
              <a:lnSpc>
                <a:spcPct val="115000"/>
              </a:lnSpc>
              <a:spcBef>
                <a:spcPts val="0"/>
              </a:spcBef>
              <a:buNone/>
            </a:pPr>
            <a:r>
              <a:rPr lang="en-IN" sz="12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(4)</a:t>
            </a:r>
            <a:r>
              <a:rPr lang="en-IN" sz="1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Transmission charges for </a:t>
            </a:r>
            <a:r>
              <a:rPr lang="en-IN" sz="12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T-GNA collected in a billing month, shall be reimbursed to the DICs in proportion to their share in the first bill in the following billing month.</a:t>
            </a:r>
            <a:r>
              <a:rPr lang="en-IN" sz="1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“</a:t>
            </a:r>
            <a:endParaRPr lang="en-IN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IN" sz="1200" b="1" i="1" kern="1400" spc="-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IN" sz="1200" b="1" i="1" kern="1400" spc="-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34. Transmission charges for T-GNA (GNA Regulations)</a:t>
            </a:r>
            <a:endParaRPr lang="en-IN" sz="1200" b="1" i="1" kern="1400" spc="-5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IN" sz="1200" b="1" i="1" kern="1400" spc="-5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…</a:t>
            </a:r>
            <a:endParaRPr lang="en-IN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IN" sz="1200" i="1" kern="1400" spc="-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34.2 Transmission charges for T-GNA in case of bilateral and collective transactions, shall be payable only at the point of drawl as per the last published Transmission charges rate for T-GNA for the State where such point of drawl is located:</a:t>
            </a:r>
            <a:endParaRPr lang="en-IN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IN" sz="1200" i="1" kern="1400" spc="-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Provided that </a:t>
            </a:r>
            <a:r>
              <a:rPr lang="en-IN" sz="1200" b="1" i="1" kern="1400" spc="-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under collective transactions, transmission charges for T-GNA shall be payable for drawl schedules more than GNA quantum or T-GNA quantum or both, as applicable</a:t>
            </a:r>
            <a:r>
              <a:rPr lang="en-IN" sz="1200" i="1" kern="1400" spc="-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IN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IN" sz="1200" b="1" i="1" kern="1400" spc="-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34.4 Payment of Transmission Charges for T-GNA:</a:t>
            </a:r>
            <a:endParaRPr lang="en-IN" sz="1200" b="1" i="1" kern="1400" spc="-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IN" sz="1200" i="1" kern="1400" spc="-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…..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IN" sz="1200" i="1" kern="1400" spc="-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(c) Under collective transactions, the power exchange shall </a:t>
            </a:r>
            <a:r>
              <a:rPr lang="en-IN" sz="1200" b="1" i="1" kern="1400" spc="-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deposit the transmission charges for T-GNA with the nodal agency by the 2400 Hrs of (D+2) day,</a:t>
            </a:r>
            <a:r>
              <a:rPr lang="en-IN" sz="1200" i="1" kern="1400" spc="-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(D) being the day of the application for grant of T-GNA:</a:t>
            </a:r>
            <a:endParaRPr lang="en-IN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6F2801-1459-CA26-135D-BCF4A6040E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939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72BAC96-CB7B-32C8-01D0-C9BBF8809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49" y="381580"/>
            <a:ext cx="6310551" cy="457200"/>
          </a:xfrm>
        </p:spPr>
        <p:txBody>
          <a:bodyPr/>
          <a:lstStyle/>
          <a:p>
            <a:r>
              <a:rPr lang="en-IN" sz="2200" dirty="0"/>
              <a:t>T-GNA Charges Applicable for Collective Transactions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2CD3DE0-87DD-5513-765A-807CD29DED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7184" y="978648"/>
            <a:ext cx="8229600" cy="3394500"/>
          </a:xfrm>
        </p:spPr>
        <p:txBody>
          <a:bodyPr/>
          <a:lstStyle/>
          <a:p>
            <a:pPr marL="298450" algn="just"/>
            <a:r>
              <a:rPr lang="en-IN" sz="1400" dirty="0"/>
              <a:t>Power exchange to collect the T-GNA charges from:</a:t>
            </a:r>
          </a:p>
          <a:p>
            <a:pPr marL="623888" lvl="1" algn="just"/>
            <a:r>
              <a:rPr lang="en-IN" sz="1400" b="1" dirty="0"/>
              <a:t>Drawee embedded entities </a:t>
            </a:r>
            <a:r>
              <a:rPr lang="en-IN" sz="1400" dirty="0"/>
              <a:t>(even if the total </a:t>
            </a:r>
            <a:r>
              <a:rPr lang="en-IN" sz="1400" dirty="0" err="1"/>
              <a:t>drawal</a:t>
            </a:r>
            <a:r>
              <a:rPr lang="en-IN" sz="1400" dirty="0"/>
              <a:t> of the state is within GNA) and deposit the amount with NLDC for reimbursing to the state in which the entity is located</a:t>
            </a:r>
          </a:p>
          <a:p>
            <a:pPr marL="623888" lvl="1" algn="just"/>
            <a:r>
              <a:rPr lang="en-IN" sz="1400" b="1" dirty="0"/>
              <a:t>GNA Grantees of the state </a:t>
            </a:r>
            <a:r>
              <a:rPr lang="en-IN" sz="1400" dirty="0"/>
              <a:t>for the drawl schedules more than GNA quantum or T-GNA quantum or both as applicable. Transmission charges collected shall be deposited with the nodal agency at the end of D+2, D being the day of application</a:t>
            </a:r>
          </a:p>
          <a:p>
            <a:pPr marL="755650" lvl="1" algn="just"/>
            <a:endParaRPr lang="en-IN" sz="1400" dirty="0"/>
          </a:p>
          <a:p>
            <a:pPr marL="298450" algn="just"/>
            <a:r>
              <a:rPr lang="en-IN" sz="1400" b="1" dirty="0"/>
              <a:t>Key Issues:</a:t>
            </a:r>
          </a:p>
          <a:p>
            <a:pPr marL="623888" lvl="1" algn="just"/>
            <a:r>
              <a:rPr lang="en-IN" sz="1400" dirty="0"/>
              <a:t>Power Exchange will not be able to ascertain whether the drawl schedules of any entity is exceeding the GNA or not and the T-GNA charges to be collected from the entity</a:t>
            </a:r>
          </a:p>
          <a:p>
            <a:pPr marL="623888" lvl="1" algn="just"/>
            <a:r>
              <a:rPr lang="en-IN" sz="1400" dirty="0"/>
              <a:t>As per the Draft Procedure, NLDC will work out the inter-State transmission charges for scheduling of T-GNA transactions on the basis of total MW at the regional periphery.</a:t>
            </a:r>
          </a:p>
          <a:p>
            <a:pPr marL="623888" lvl="1" algn="just"/>
            <a:endParaRPr lang="en-IN" sz="1400" dirty="0"/>
          </a:p>
          <a:p>
            <a:pPr marL="325438" lvl="1" indent="0" algn="just">
              <a:buNone/>
            </a:pPr>
            <a:endParaRPr lang="en-IN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A30AC-2CF5-3039-C5BF-681C60C90D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A2A224-CB1F-76E8-89C6-1053FA99EC40}"/>
              </a:ext>
            </a:extLst>
          </p:cNvPr>
          <p:cNvSpPr txBox="1"/>
          <p:nvPr/>
        </p:nvSpPr>
        <p:spPr>
          <a:xfrm>
            <a:off x="587216" y="4164852"/>
            <a:ext cx="82296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Sharing Regulations and Detailed Procedure should provide the mechanism to recover the T-GNA charges from  the GNA Grantees participating in the collective transactions</a:t>
            </a:r>
          </a:p>
        </p:txBody>
      </p:sp>
    </p:spTree>
    <p:extLst>
      <p:ext uri="{BB962C8B-B14F-4D97-AF65-F5344CB8AC3E}">
        <p14:creationId xmlns:p14="http://schemas.microsoft.com/office/powerpoint/2010/main" val="3550468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C200668-B3BC-AF0A-F1A5-A19AB539B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425" y="316917"/>
            <a:ext cx="4953000" cy="457200"/>
          </a:xfrm>
        </p:spPr>
        <p:txBody>
          <a:bodyPr/>
          <a:lstStyle/>
          <a:p>
            <a:r>
              <a:rPr lang="en-IN" dirty="0"/>
              <a:t>Proposed Mechanism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5115762-AF9F-E319-6E95-C80A0F4DD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9486" y="753535"/>
            <a:ext cx="8229600" cy="4052071"/>
          </a:xfrm>
        </p:spPr>
        <p:txBody>
          <a:bodyPr/>
          <a:lstStyle/>
          <a:p>
            <a:pPr marL="298450" algn="just">
              <a:spcBef>
                <a:spcPts val="0"/>
              </a:spcBef>
            </a:pPr>
            <a:r>
              <a:rPr lang="en-IN" sz="1400" b="1" dirty="0"/>
              <a:t>For intra-state embedded entity:</a:t>
            </a:r>
          </a:p>
          <a:p>
            <a:pPr marL="755650" lvl="1" algn="just">
              <a:spcBef>
                <a:spcPts val="0"/>
              </a:spcBef>
            </a:pPr>
            <a:r>
              <a:rPr lang="en-IN" sz="1400" dirty="0"/>
              <a:t>Power Exchange to levy the T-GNA charges from the embedded entity as per the published T-GNA charges of the State as per Regulation 11(2).  </a:t>
            </a:r>
          </a:p>
          <a:p>
            <a:pPr marL="755650" lvl="1" algn="just">
              <a:spcBef>
                <a:spcPts val="0"/>
              </a:spcBef>
            </a:pPr>
            <a:r>
              <a:rPr lang="en-IN" sz="1400" dirty="0"/>
              <a:t>Exchange to deposit the amount with NLDC which is to be passed on to CTU for reimbursement to State in the following billing month 11 (3)</a:t>
            </a:r>
          </a:p>
          <a:p>
            <a:pPr marL="298450" algn="just">
              <a:spcBef>
                <a:spcPts val="0"/>
              </a:spcBef>
            </a:pPr>
            <a:endParaRPr lang="en-IN" sz="1400" b="1" dirty="0"/>
          </a:p>
          <a:p>
            <a:pPr marL="298450" algn="just">
              <a:spcBef>
                <a:spcPts val="0"/>
              </a:spcBef>
            </a:pPr>
            <a:r>
              <a:rPr lang="en-IN" sz="1400" b="1" dirty="0"/>
              <a:t>For GNA Grantees:</a:t>
            </a:r>
          </a:p>
          <a:p>
            <a:pPr marL="755650" lvl="1" algn="just">
              <a:spcBef>
                <a:spcPts val="0"/>
              </a:spcBef>
            </a:pPr>
            <a:r>
              <a:rPr lang="en-IN" sz="1400" b="1" dirty="0"/>
              <a:t>If Drawl is within the GNA of the State: </a:t>
            </a:r>
          </a:p>
          <a:p>
            <a:pPr marL="1081088" lvl="2" indent="-266700" algn="just">
              <a:spcBef>
                <a:spcPts val="0"/>
              </a:spcBef>
            </a:pPr>
            <a:r>
              <a:rPr lang="en-IN" sz="1400" dirty="0"/>
              <a:t>No T-GNA charges shall be collected from the GNA Grantees</a:t>
            </a:r>
          </a:p>
          <a:p>
            <a:pPr marL="755650" lvl="1" algn="just">
              <a:spcBef>
                <a:spcPts val="0"/>
              </a:spcBef>
            </a:pPr>
            <a:r>
              <a:rPr lang="en-IN" sz="1400" b="1" dirty="0"/>
              <a:t>If Drawl exceeds the GNA of the State:</a:t>
            </a:r>
          </a:p>
          <a:p>
            <a:pPr marL="1081088" lvl="2" indent="-266700" algn="just">
              <a:spcBef>
                <a:spcPts val="0"/>
              </a:spcBef>
            </a:pPr>
            <a:r>
              <a:rPr lang="en-IN" sz="1400" dirty="0"/>
              <a:t>NLDC will allocate the excess drawl of the State across Power Exchanges based on the cleared volume of the GNA Grantees of the Exchanges</a:t>
            </a:r>
          </a:p>
          <a:p>
            <a:pPr marL="1081088" lvl="2" indent="-266700" algn="just">
              <a:spcBef>
                <a:spcPts val="0"/>
              </a:spcBef>
            </a:pPr>
            <a:r>
              <a:rPr lang="en-IN" sz="1400" dirty="0"/>
              <a:t>Respective Exchange will recover the T-GNA charges from the GNA Grantees of the State in ratio of their cleared volume</a:t>
            </a:r>
          </a:p>
          <a:p>
            <a:pPr marL="1081088" lvl="2" indent="-266700" algn="just">
              <a:spcBef>
                <a:spcPts val="0"/>
              </a:spcBef>
            </a:pPr>
            <a:r>
              <a:rPr lang="en-IN" sz="1400" dirty="0"/>
              <a:t>Exchange will pass this amount to NLDC as the T-GNA charges for the State within D+2 days in terms of Regulation 34.2 and 34.4(c) of GNA Regulations.</a:t>
            </a:r>
          </a:p>
          <a:p>
            <a:pPr marL="266700" indent="-266700" algn="just">
              <a:spcBef>
                <a:spcPts val="0"/>
              </a:spcBef>
            </a:pPr>
            <a:endParaRPr lang="en-IN" sz="1400" strike="noStrike" spc="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66700" indent="-266700" algn="just">
              <a:spcBef>
                <a:spcPts val="0"/>
              </a:spcBef>
            </a:pPr>
            <a:r>
              <a:rPr lang="en-IN" sz="1400" strike="noStrike" spc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Adjustments amongst the drawee entities located in the State who are GNA grantees to be done by STU/SLDC considering actual utilisation of GNA by respective intra-state entity on monthly basis</a:t>
            </a:r>
            <a:endParaRPr lang="en-IN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AD0B-5F77-5A34-0730-8C28659245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843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DEE71F8-B054-1013-EBC2-FCD4ECF29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425" y="294615"/>
            <a:ext cx="4953000" cy="457200"/>
          </a:xfrm>
        </p:spPr>
        <p:txBody>
          <a:bodyPr/>
          <a:lstStyle/>
          <a:p>
            <a:r>
              <a:rPr lang="en-IN" dirty="0"/>
              <a:t>Illustration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75882C-7935-BBE2-C90A-B10A4FC5E3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5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CAB14A-1058-886E-34DB-879F88A70563}"/>
              </a:ext>
            </a:extLst>
          </p:cNvPr>
          <p:cNvSpPr txBox="1"/>
          <p:nvPr/>
        </p:nvSpPr>
        <p:spPr>
          <a:xfrm>
            <a:off x="3958681" y="518529"/>
            <a:ext cx="36391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b="1" dirty="0"/>
              <a:t>State GNA – 5000; GNA Scheduling – 4500 MW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E318976-AB4E-CB9E-5B43-AA46C65BB6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362963"/>
              </p:ext>
            </p:extLst>
          </p:nvPr>
        </p:nvGraphicFramePr>
        <p:xfrm>
          <a:off x="557560" y="767650"/>
          <a:ext cx="8184995" cy="148310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117281">
                  <a:extLst>
                    <a:ext uri="{9D8B030D-6E8A-4147-A177-3AD203B41FA5}">
                      <a16:colId xmlns:a16="http://schemas.microsoft.com/office/drawing/2014/main" val="277377935"/>
                    </a:ext>
                  </a:extLst>
                </a:gridCol>
                <a:gridCol w="790783">
                  <a:extLst>
                    <a:ext uri="{9D8B030D-6E8A-4147-A177-3AD203B41FA5}">
                      <a16:colId xmlns:a16="http://schemas.microsoft.com/office/drawing/2014/main" val="612810201"/>
                    </a:ext>
                  </a:extLst>
                </a:gridCol>
                <a:gridCol w="753466">
                  <a:extLst>
                    <a:ext uri="{9D8B030D-6E8A-4147-A177-3AD203B41FA5}">
                      <a16:colId xmlns:a16="http://schemas.microsoft.com/office/drawing/2014/main" val="205711183"/>
                    </a:ext>
                  </a:extLst>
                </a:gridCol>
                <a:gridCol w="754354">
                  <a:extLst>
                    <a:ext uri="{9D8B030D-6E8A-4147-A177-3AD203B41FA5}">
                      <a16:colId xmlns:a16="http://schemas.microsoft.com/office/drawing/2014/main" val="4240328739"/>
                    </a:ext>
                  </a:extLst>
                </a:gridCol>
                <a:gridCol w="1256075">
                  <a:extLst>
                    <a:ext uri="{9D8B030D-6E8A-4147-A177-3AD203B41FA5}">
                      <a16:colId xmlns:a16="http://schemas.microsoft.com/office/drawing/2014/main" val="4247484884"/>
                    </a:ext>
                  </a:extLst>
                </a:gridCol>
                <a:gridCol w="1381948">
                  <a:extLst>
                    <a:ext uri="{9D8B030D-6E8A-4147-A177-3AD203B41FA5}">
                      <a16:colId xmlns:a16="http://schemas.microsoft.com/office/drawing/2014/main" val="454703841"/>
                    </a:ext>
                  </a:extLst>
                </a:gridCol>
                <a:gridCol w="1131088">
                  <a:extLst>
                    <a:ext uri="{9D8B030D-6E8A-4147-A177-3AD203B41FA5}">
                      <a16:colId xmlns:a16="http://schemas.microsoft.com/office/drawing/2014/main" val="3837679328"/>
                    </a:ext>
                  </a:extLst>
                </a:gridCol>
              </a:tblGrid>
              <a:tr h="247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>
                          <a:effectLst/>
                        </a:rPr>
                        <a:t> 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 dirty="0">
                          <a:effectLst/>
                        </a:rPr>
                        <a:t> X</a:t>
                      </a:r>
                      <a:endParaRPr lang="en-IN" sz="105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 dirty="0">
                          <a:effectLst/>
                        </a:rPr>
                        <a:t>Y</a:t>
                      </a:r>
                      <a:endParaRPr lang="en-IN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>
                          <a:effectLst/>
                        </a:rPr>
                        <a:t>Z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 b="1" dirty="0">
                          <a:effectLst/>
                        </a:rPr>
                        <a:t>GNA Grantees</a:t>
                      </a:r>
                      <a:endParaRPr lang="en-IN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>
                          <a:effectLst/>
                        </a:rPr>
                        <a:t>Embedded Entity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 b="1" dirty="0">
                          <a:effectLst/>
                        </a:rPr>
                        <a:t>Total</a:t>
                      </a:r>
                      <a:endParaRPr lang="en-IN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256255"/>
                  </a:ext>
                </a:extLst>
              </a:tr>
              <a:tr h="426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>
                          <a:effectLst/>
                        </a:rPr>
                        <a:t>Cleared Volume in PXs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 dirty="0">
                          <a:effectLst/>
                        </a:rPr>
                        <a:t> </a:t>
                      </a:r>
                      <a:endParaRPr lang="en-IN" sz="105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>
                          <a:effectLst/>
                        </a:rPr>
                        <a:t> 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 dirty="0">
                          <a:effectLst/>
                        </a:rPr>
                        <a:t> </a:t>
                      </a:r>
                      <a:endParaRPr lang="en-IN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 b="1" dirty="0">
                          <a:effectLst/>
                        </a:rPr>
                        <a:t> </a:t>
                      </a:r>
                      <a:endParaRPr lang="en-IN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>
                          <a:effectLst/>
                        </a:rPr>
                        <a:t> 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 dirty="0">
                          <a:effectLst/>
                        </a:rPr>
                        <a:t> </a:t>
                      </a:r>
                      <a:endParaRPr lang="en-IN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080103"/>
                  </a:ext>
                </a:extLst>
              </a:tr>
              <a:tr h="163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>
                          <a:effectLst/>
                        </a:rPr>
                        <a:t>Exchange 1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>
                          <a:effectLst/>
                        </a:rPr>
                        <a:t>50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>
                          <a:effectLst/>
                        </a:rPr>
                        <a:t>100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>
                          <a:effectLst/>
                        </a:rPr>
                        <a:t>200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 b="1" dirty="0">
                          <a:effectLst/>
                        </a:rPr>
                        <a:t>350</a:t>
                      </a:r>
                      <a:endParaRPr lang="en-IN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>
                          <a:effectLst/>
                        </a:rPr>
                        <a:t>100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 dirty="0">
                          <a:effectLst/>
                        </a:rPr>
                        <a:t>450</a:t>
                      </a:r>
                      <a:endParaRPr lang="en-IN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80881"/>
                  </a:ext>
                </a:extLst>
              </a:tr>
              <a:tr h="163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>
                          <a:effectLst/>
                        </a:rPr>
                        <a:t>Exchange 2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>
                          <a:effectLst/>
                        </a:rPr>
                        <a:t>50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>
                          <a:effectLst/>
                        </a:rPr>
                        <a:t>200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>
                          <a:effectLst/>
                        </a:rPr>
                        <a:t>100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 b="1" dirty="0">
                          <a:effectLst/>
                        </a:rPr>
                        <a:t>350</a:t>
                      </a:r>
                      <a:endParaRPr lang="en-IN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>
                          <a:effectLst/>
                        </a:rPr>
                        <a:t> 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 dirty="0">
                          <a:effectLst/>
                        </a:rPr>
                        <a:t>350</a:t>
                      </a:r>
                      <a:endParaRPr lang="en-IN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179352"/>
                  </a:ext>
                </a:extLst>
              </a:tr>
              <a:tr h="163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>
                          <a:effectLst/>
                        </a:rPr>
                        <a:t>Exchange 3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>
                          <a:effectLst/>
                        </a:rPr>
                        <a:t>0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>
                          <a:effectLst/>
                        </a:rPr>
                        <a:t>200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>
                          <a:effectLst/>
                        </a:rPr>
                        <a:t>200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 b="1" dirty="0">
                          <a:effectLst/>
                        </a:rPr>
                        <a:t>400</a:t>
                      </a:r>
                      <a:endParaRPr lang="en-IN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>
                          <a:effectLst/>
                        </a:rPr>
                        <a:t> 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 dirty="0">
                          <a:effectLst/>
                        </a:rPr>
                        <a:t>400</a:t>
                      </a:r>
                      <a:endParaRPr lang="en-IN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751218"/>
                  </a:ext>
                </a:extLst>
              </a:tr>
              <a:tr h="163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 b="1" dirty="0">
                          <a:effectLst/>
                        </a:rPr>
                        <a:t>Total Exchange</a:t>
                      </a:r>
                      <a:endParaRPr lang="en-IN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 b="1">
                          <a:effectLst/>
                        </a:rPr>
                        <a:t>100</a:t>
                      </a:r>
                      <a:endParaRPr lang="en-IN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 b="1" dirty="0">
                          <a:effectLst/>
                        </a:rPr>
                        <a:t>500</a:t>
                      </a:r>
                      <a:endParaRPr lang="en-IN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 b="1" dirty="0">
                          <a:effectLst/>
                        </a:rPr>
                        <a:t>500</a:t>
                      </a:r>
                      <a:endParaRPr lang="en-IN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 b="1" dirty="0">
                          <a:effectLst/>
                        </a:rPr>
                        <a:t>1100</a:t>
                      </a:r>
                      <a:endParaRPr lang="en-IN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 b="1" dirty="0">
                          <a:effectLst/>
                        </a:rPr>
                        <a:t>100</a:t>
                      </a:r>
                      <a:endParaRPr lang="en-IN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 b="1" dirty="0">
                          <a:effectLst/>
                        </a:rPr>
                        <a:t>1200</a:t>
                      </a:r>
                      <a:endParaRPr lang="en-IN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225869"/>
                  </a:ext>
                </a:extLst>
              </a:tr>
              <a:tr h="3748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 dirty="0">
                          <a:effectLst/>
                        </a:rPr>
                        <a:t>Collective Vol more than GNA+TGNA</a:t>
                      </a:r>
                      <a:endParaRPr lang="en-IN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 dirty="0">
                          <a:effectLst/>
                        </a:rPr>
                        <a:t> </a:t>
                      </a:r>
                      <a:endParaRPr lang="en-IN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 dirty="0">
                          <a:effectLst/>
                        </a:rPr>
                        <a:t> </a:t>
                      </a:r>
                      <a:endParaRPr lang="en-IN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>
                          <a:effectLst/>
                        </a:rPr>
                        <a:t> 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 dirty="0">
                          <a:effectLst/>
                        </a:rPr>
                        <a:t> </a:t>
                      </a:r>
                      <a:endParaRPr lang="en-IN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 dirty="0">
                          <a:effectLst/>
                        </a:rPr>
                        <a:t> </a:t>
                      </a:r>
                      <a:endParaRPr lang="en-IN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 dirty="0">
                          <a:effectLst/>
                        </a:rPr>
                        <a:t>700</a:t>
                      </a:r>
                      <a:endParaRPr lang="en-IN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698987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6D6ED16-A1A2-992A-9B58-2F703DFBD3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264926"/>
              </p:ext>
            </p:extLst>
          </p:nvPr>
        </p:nvGraphicFramePr>
        <p:xfrm>
          <a:off x="557560" y="2316227"/>
          <a:ext cx="8204398" cy="263042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45367">
                  <a:extLst>
                    <a:ext uri="{9D8B030D-6E8A-4147-A177-3AD203B41FA5}">
                      <a16:colId xmlns:a16="http://schemas.microsoft.com/office/drawing/2014/main" val="213841266"/>
                    </a:ext>
                  </a:extLst>
                </a:gridCol>
                <a:gridCol w="1414825">
                  <a:extLst>
                    <a:ext uri="{9D8B030D-6E8A-4147-A177-3AD203B41FA5}">
                      <a16:colId xmlns:a16="http://schemas.microsoft.com/office/drawing/2014/main" val="1498891442"/>
                    </a:ext>
                  </a:extLst>
                </a:gridCol>
                <a:gridCol w="1174870">
                  <a:extLst>
                    <a:ext uri="{9D8B030D-6E8A-4147-A177-3AD203B41FA5}">
                      <a16:colId xmlns:a16="http://schemas.microsoft.com/office/drawing/2014/main" val="617938777"/>
                    </a:ext>
                  </a:extLst>
                </a:gridCol>
                <a:gridCol w="1376698">
                  <a:extLst>
                    <a:ext uri="{9D8B030D-6E8A-4147-A177-3AD203B41FA5}">
                      <a16:colId xmlns:a16="http://schemas.microsoft.com/office/drawing/2014/main" val="3888035004"/>
                    </a:ext>
                  </a:extLst>
                </a:gridCol>
                <a:gridCol w="892638">
                  <a:extLst>
                    <a:ext uri="{9D8B030D-6E8A-4147-A177-3AD203B41FA5}">
                      <a16:colId xmlns:a16="http://schemas.microsoft.com/office/drawing/2014/main" val="211108111"/>
                    </a:ext>
                  </a:extLst>
                </a:gridCol>
              </a:tblGrid>
              <a:tr h="1035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>
                          <a:effectLst/>
                        </a:rPr>
                        <a:t> 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>
                          <a:effectLst/>
                        </a:rPr>
                        <a:t>Exchange 1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 dirty="0">
                          <a:effectLst/>
                        </a:rPr>
                        <a:t>Exchange 2</a:t>
                      </a:r>
                      <a:endParaRPr lang="en-IN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>
                          <a:effectLst/>
                        </a:rPr>
                        <a:t>Exchange 3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>
                          <a:effectLst/>
                        </a:rPr>
                        <a:t>Total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64305056"/>
                  </a:ext>
                </a:extLst>
              </a:tr>
              <a:tr h="1035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>
                          <a:effectLst/>
                        </a:rPr>
                        <a:t>Cleared Volume of the GNA Grantees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 dirty="0">
                          <a:effectLst/>
                        </a:rPr>
                        <a:t>350</a:t>
                      </a:r>
                      <a:endParaRPr lang="en-IN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>
                          <a:effectLst/>
                        </a:rPr>
                        <a:t>350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>
                          <a:effectLst/>
                        </a:rPr>
                        <a:t>400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>
                          <a:effectLst/>
                        </a:rPr>
                        <a:t>1100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56626536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 b="0" dirty="0">
                          <a:effectLst/>
                        </a:rPr>
                        <a:t>Allocation of T-GNA Charges in ratio of Cleared Volume of GNA Grantees across Power Exchanges</a:t>
                      </a:r>
                      <a:endParaRPr lang="en-IN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 b="0" dirty="0">
                          <a:effectLst/>
                        </a:rPr>
                        <a:t>223</a:t>
                      </a:r>
                      <a:endParaRPr lang="en-IN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 b="0" dirty="0">
                          <a:effectLst/>
                        </a:rPr>
                        <a:t>223</a:t>
                      </a:r>
                      <a:endParaRPr lang="en-IN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 b="0" dirty="0">
                          <a:effectLst/>
                        </a:rPr>
                        <a:t>255</a:t>
                      </a:r>
                      <a:endParaRPr lang="en-IN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 b="0" dirty="0">
                          <a:effectLst/>
                        </a:rPr>
                        <a:t>700</a:t>
                      </a:r>
                      <a:endParaRPr lang="en-IN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39291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 dirty="0">
                          <a:effectLst/>
                        </a:rPr>
                        <a:t>T-GNA charges across Entities in ratio of Cleared Volume of respective Power Exchange</a:t>
                      </a:r>
                      <a:endParaRPr lang="en-IN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>
                          <a:effectLst/>
                        </a:rPr>
                        <a:t> 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 dirty="0">
                          <a:effectLst/>
                        </a:rPr>
                        <a:t> </a:t>
                      </a:r>
                      <a:endParaRPr lang="en-IN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>
                          <a:effectLst/>
                        </a:rPr>
                        <a:t> 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>
                          <a:effectLst/>
                        </a:rPr>
                        <a:t> 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47488275"/>
                  </a:ext>
                </a:extLst>
              </a:tr>
              <a:tr h="1035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 dirty="0">
                          <a:effectLst/>
                        </a:rPr>
                        <a:t>X</a:t>
                      </a:r>
                      <a:endParaRPr lang="en-IN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>
                          <a:effectLst/>
                        </a:rPr>
                        <a:t>32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>
                          <a:effectLst/>
                        </a:rPr>
                        <a:t>32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>
                          <a:effectLst/>
                        </a:rPr>
                        <a:t>0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>
                          <a:effectLst/>
                        </a:rPr>
                        <a:t>64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56929774"/>
                  </a:ext>
                </a:extLst>
              </a:tr>
              <a:tr h="1035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>
                          <a:effectLst/>
                        </a:rPr>
                        <a:t>Y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>
                          <a:effectLst/>
                        </a:rPr>
                        <a:t>64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>
                          <a:effectLst/>
                        </a:rPr>
                        <a:t>127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 dirty="0">
                          <a:effectLst/>
                        </a:rPr>
                        <a:t>127</a:t>
                      </a:r>
                      <a:endParaRPr lang="en-IN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>
                          <a:effectLst/>
                        </a:rPr>
                        <a:t>318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4170548"/>
                  </a:ext>
                </a:extLst>
              </a:tr>
              <a:tr h="1035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>
                          <a:effectLst/>
                        </a:rPr>
                        <a:t>Z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>
                          <a:effectLst/>
                        </a:rPr>
                        <a:t>127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>
                          <a:effectLst/>
                        </a:rPr>
                        <a:t>64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>
                          <a:effectLst/>
                        </a:rPr>
                        <a:t>127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>
                          <a:effectLst/>
                        </a:rPr>
                        <a:t>318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08914264"/>
                  </a:ext>
                </a:extLst>
              </a:tr>
              <a:tr h="1035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>
                          <a:effectLst/>
                        </a:rPr>
                        <a:t>Intra-State Entity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>
                          <a:effectLst/>
                        </a:rPr>
                        <a:t>100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>
                          <a:effectLst/>
                        </a:rPr>
                        <a:t>0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 dirty="0">
                          <a:effectLst/>
                        </a:rPr>
                        <a:t>0</a:t>
                      </a:r>
                      <a:endParaRPr lang="en-IN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>
                          <a:effectLst/>
                        </a:rPr>
                        <a:t>100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27985817"/>
                  </a:ext>
                </a:extLst>
              </a:tr>
              <a:tr h="1035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 dirty="0">
                          <a:effectLst/>
                        </a:rPr>
                        <a:t>T-GNA Charges Collected by the Power Exchanges</a:t>
                      </a:r>
                      <a:endParaRPr lang="en-IN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 dirty="0">
                          <a:effectLst/>
                        </a:rPr>
                        <a:t>323</a:t>
                      </a:r>
                      <a:endParaRPr lang="en-IN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 dirty="0">
                          <a:effectLst/>
                        </a:rPr>
                        <a:t>223</a:t>
                      </a:r>
                      <a:endParaRPr lang="en-IN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 dirty="0">
                          <a:effectLst/>
                        </a:rPr>
                        <a:t>255</a:t>
                      </a:r>
                      <a:endParaRPr lang="en-IN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 dirty="0">
                          <a:effectLst/>
                        </a:rPr>
                        <a:t>800</a:t>
                      </a:r>
                      <a:endParaRPr lang="en-IN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702207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>
                          <a:effectLst/>
                        </a:rPr>
                        <a:t>T-GNA Charges towards reimbursement to State as per Regulation 11(3)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>
                          <a:effectLst/>
                        </a:rPr>
                        <a:t> 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 dirty="0">
                          <a:effectLst/>
                        </a:rPr>
                        <a:t> </a:t>
                      </a:r>
                      <a:endParaRPr lang="en-IN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 dirty="0">
                          <a:effectLst/>
                        </a:rPr>
                        <a:t> </a:t>
                      </a:r>
                      <a:endParaRPr lang="en-IN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 dirty="0">
                          <a:effectLst/>
                        </a:rPr>
                        <a:t>100</a:t>
                      </a:r>
                      <a:endParaRPr lang="en-IN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955818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>
                          <a:effectLst/>
                        </a:rPr>
                        <a:t>T-GNA Charges towards reimbursement to DICs as per their first bill as per Regulation 11(4)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>
                          <a:effectLst/>
                        </a:rPr>
                        <a:t> 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>
                          <a:effectLst/>
                        </a:rPr>
                        <a:t> 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>
                          <a:effectLst/>
                        </a:rPr>
                        <a:t> 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050" dirty="0">
                          <a:effectLst/>
                        </a:rPr>
                        <a:t>700</a:t>
                      </a:r>
                      <a:endParaRPr lang="en-IN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18096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8860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DAD08EA-6635-3037-368D-4CED1E626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425" y="316917"/>
            <a:ext cx="6979624" cy="457200"/>
          </a:xfrm>
        </p:spPr>
        <p:txBody>
          <a:bodyPr/>
          <a:lstStyle/>
          <a:p>
            <a:r>
              <a:rPr lang="en-IN" dirty="0"/>
              <a:t>Proposed Amendments in Draft Sharing Regulations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993AE31-619D-8AFC-C10C-3D6A785CC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7184" y="684909"/>
            <a:ext cx="8229600" cy="3394500"/>
          </a:xfrm>
        </p:spPr>
        <p:txBody>
          <a:bodyPr/>
          <a:lstStyle/>
          <a:p>
            <a:pPr marL="0" indent="0" fontAlgn="base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IN" sz="12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 Transmission charges for T-GNA</a:t>
            </a:r>
            <a:endParaRPr lang="en-IN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200"/>
              <a:buFont typeface="+mj-lt"/>
              <a:buAutoNum type="arabicParenBoth" startAt="2"/>
              <a:tabLst>
                <a:tab pos="457200" algn="l"/>
              </a:tabLst>
            </a:pPr>
            <a:r>
              <a:rPr lang="en-IN" sz="1200" i="1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Transmission charges for T-GNA </a:t>
            </a:r>
            <a:r>
              <a:rPr lang="en-IN" sz="1200" i="1" u="none" strike="sngStrike" spc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shall</a:t>
            </a:r>
            <a:r>
              <a:rPr lang="en-IN" sz="1200" i="1" u="none" strike="noStrike" spc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200" i="1" u="none" strike="sngStrike" spc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en-IN" sz="1200" i="1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payable by drawee </a:t>
            </a:r>
            <a:r>
              <a:rPr lang="en-IN" sz="1200" i="1" u="none" strike="sngStrike" spc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embedded</a:t>
            </a:r>
            <a:r>
              <a:rPr lang="en-IN" sz="1200" i="1" u="none" strike="noStrike" spc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200" i="1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entities located in the State, as per the last published T-GNA rate for the State, along with other charges or fees as per GNA Regulations and the Transmission Deviation charges, if any </a:t>
            </a:r>
            <a:r>
              <a:rPr lang="en-IN" sz="1200" i="1" u="sng" strike="noStrike" spc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per these regulations in following manner:</a:t>
            </a:r>
            <a:endParaRPr lang="en-IN" sz="1200" u="none" strike="noStrike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 fontAlgn="base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1200"/>
              <a:buFont typeface="+mj-lt"/>
              <a:buAutoNum type="alphaLcParenR"/>
              <a:tabLst>
                <a:tab pos="457200" algn="l"/>
              </a:tabLst>
            </a:pPr>
            <a:r>
              <a:rPr lang="en-IN" sz="1200" i="1" u="sng" strike="noStrike" spc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Advance and Exigency Application Category, Transmission Charges for T-GNA shall be payable by the applicant to the concerned nodal agency.</a:t>
            </a:r>
            <a:endParaRPr lang="en-IN" sz="1200" u="none" strike="noStrike" spc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 fontAlgn="base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200"/>
              <a:buFont typeface="+mj-lt"/>
              <a:buAutoNum type="alphaLcParenR"/>
              <a:tabLst>
                <a:tab pos="457200" algn="l"/>
              </a:tabLst>
            </a:pPr>
            <a:r>
              <a:rPr lang="en-IN" sz="1200" i="1" u="sng" strike="noStrike" spc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Collective transactions, power exchange shall collect the Transmission Charges from states for T-GNA as indicated by Nodal Agency under Regulation 34.2 of CERC GNA Regulations from the GNA Grantees of the State in proportion to their drawl schedules through the exchange.</a:t>
            </a:r>
            <a:endParaRPr lang="en-IN" sz="1200" u="none" strike="noStrike" spc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200"/>
              <a:buFont typeface="+mj-lt"/>
              <a:buAutoNum type="arabicParenBoth" startAt="2"/>
              <a:tabLst>
                <a:tab pos="457200" algn="l"/>
              </a:tabLst>
            </a:pPr>
            <a:r>
              <a:rPr lang="en-IN" sz="1200" i="1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Transmission charges for T-GNA paid by an </a:t>
            </a:r>
            <a:r>
              <a:rPr lang="en-IN" sz="1200" i="1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embedded intra-State entity</a:t>
            </a:r>
            <a:r>
              <a:rPr lang="en-IN" sz="1200" i="1" u="sng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200" i="1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during a month shall be reimbursed in the following billing month to the State in which such entity is located.</a:t>
            </a:r>
            <a:endParaRPr lang="en-IN" sz="1200" u="none" strike="noStrike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200"/>
              <a:buFont typeface="+mj-lt"/>
              <a:buAutoNum type="arabicParenBoth" startAt="2"/>
              <a:tabLst>
                <a:tab pos="457200" algn="l"/>
              </a:tabLst>
            </a:pPr>
            <a:r>
              <a:rPr lang="en-IN" sz="1200" i="1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Transmission charges for T-GNA collected from</a:t>
            </a:r>
            <a:r>
              <a:rPr lang="en-IN" sz="1200" i="1" u="sng" strike="noStrike" spc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200" i="1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a billing month </a:t>
            </a:r>
            <a:r>
              <a:rPr lang="en-IN" sz="1200" i="1" u="sng" strike="noStrike" spc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after adjustment of Clause (3) of this Regulation</a:t>
            </a:r>
            <a:r>
              <a:rPr lang="en-IN" sz="1200" i="1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shall be reimbursed to the DICs in proportion to their share in the first bill in the following billing month. </a:t>
            </a:r>
            <a:endParaRPr lang="en-IN" sz="1200" u="none" strike="noStrike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200"/>
              <a:buFont typeface="+mj-lt"/>
              <a:buAutoNum type="arabicParenBoth" startAt="2"/>
              <a:tabLst>
                <a:tab pos="457200" algn="l"/>
              </a:tabLst>
            </a:pPr>
            <a:r>
              <a:rPr lang="en-IN" sz="1200" i="1" u="sng" strike="noStrike" spc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inter-se settlement between drawee entities located in the State who are GNA grantees shall be done by STU/SLDC considering utilisation of GNA by respective intra-state entity on monthly basis</a:t>
            </a:r>
            <a:r>
              <a:rPr lang="en-IN" sz="1200" i="1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lvl="0" indent="0" algn="ctr" fontAlgn="base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200"/>
              <a:buNone/>
              <a:tabLst>
                <a:tab pos="457200" algn="l"/>
              </a:tabLst>
            </a:pPr>
            <a:r>
              <a:rPr lang="en-IN" sz="1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Detailed Procedure may also incorporate the proposed mechanism to provide clarity in the levy and collection of T-GNA charges from the entities participating in collective transactions for smooth functioning of the market</a:t>
            </a:r>
            <a:endParaRPr lang="en-IN" sz="1200" b="1" u="none" strike="noStrike" spc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3CEE5C-7FF9-8602-8532-908361BD2DE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6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8EA507-4A5A-368E-B55C-C78FC1592AB5}"/>
              </a:ext>
            </a:extLst>
          </p:cNvPr>
          <p:cNvSpPr txBox="1"/>
          <p:nvPr/>
        </p:nvSpPr>
        <p:spPr>
          <a:xfrm>
            <a:off x="601534" y="4532840"/>
            <a:ext cx="8229600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12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Detailed Procedure may also incorporate the proposed mechanism to provide clarity in the levy and collection of T-GNA charges from the entities participating in collective transactions for smooth functioning of the market</a:t>
            </a:r>
            <a:endParaRPr lang="en-IN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898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3A95B13-0BCC-8831-4B6A-174A3F86B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Thank You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43DFAD-FB68-1F6B-0EFC-B24EF82DFF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708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20132</TotalTime>
  <Words>1174</Words>
  <Application>Microsoft Office PowerPoint</Application>
  <PresentationFormat>On-screen Show (16:9)</PresentationFormat>
  <Paragraphs>166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Lato</vt:lpstr>
      <vt:lpstr>Times New Roman</vt:lpstr>
      <vt:lpstr>Roboto</vt:lpstr>
      <vt:lpstr>Open Sans</vt:lpstr>
      <vt:lpstr>Calibri</vt:lpstr>
      <vt:lpstr>Office Theme</vt:lpstr>
      <vt:lpstr>PowerPoint Presentation</vt:lpstr>
      <vt:lpstr>Relevant Provisions of Draft Sharing and GNA Regulations</vt:lpstr>
      <vt:lpstr>T-GNA Charges Applicable for Collective Transactions</vt:lpstr>
      <vt:lpstr>Proposed Mechanism</vt:lpstr>
      <vt:lpstr>Illustration</vt:lpstr>
      <vt:lpstr>Proposed Amendments in Draft Sharing Regulations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Aparna Garg</dc:creator>
  <cp:lastModifiedBy>Jogendra Behera/IEX/Market Design &amp; Economics</cp:lastModifiedBy>
  <cp:revision>316</cp:revision>
  <dcterms:modified xsi:type="dcterms:W3CDTF">2022-10-10T06:36:52Z</dcterms:modified>
</cp:coreProperties>
</file>